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999" r:id="rId2"/>
    <p:sldId id="2035" r:id="rId3"/>
    <p:sldId id="2046" r:id="rId4"/>
    <p:sldId id="2003" r:id="rId5"/>
    <p:sldId id="2036" r:id="rId6"/>
    <p:sldId id="2008" r:id="rId7"/>
    <p:sldId id="2038" r:id="rId8"/>
    <p:sldId id="2041" r:id="rId9"/>
    <p:sldId id="2022" r:id="rId10"/>
    <p:sldId id="2021" r:id="rId11"/>
    <p:sldId id="2002" r:id="rId12"/>
    <p:sldId id="2042" r:id="rId13"/>
    <p:sldId id="2024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B8DB"/>
    <a:srgbClr val="000000"/>
    <a:srgbClr val="3B1F4D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89006" autoAdjust="0"/>
  </p:normalViewPr>
  <p:slideViewPr>
    <p:cSldViewPr snapToGrid="0" snapToObjects="1">
      <p:cViewPr varScale="1">
        <p:scale>
          <a:sx n="51" d="100"/>
          <a:sy n="51" d="100"/>
        </p:scale>
        <p:origin x="816" y="126"/>
      </p:cViewPr>
      <p:guideLst>
        <p:guide orient="horz" pos="8136"/>
        <p:guide pos="14278"/>
        <p:guide pos="1078"/>
        <p:guide pos="7678"/>
        <p:guide orient="horz" pos="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Slide – about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4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Why are we here? What problem are we solving?</a:t>
            </a:r>
          </a:p>
        </p:txBody>
      </p:sp>
    </p:spTree>
    <p:extLst>
      <p:ext uri="{BB962C8B-B14F-4D97-AF65-F5344CB8AC3E}">
        <p14:creationId xmlns:p14="http://schemas.microsoft.com/office/powerpoint/2010/main" val="134978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Why are we here? What problem are we solving?</a:t>
            </a:r>
          </a:p>
        </p:txBody>
      </p:sp>
    </p:spTree>
    <p:extLst>
      <p:ext uri="{BB962C8B-B14F-4D97-AF65-F5344CB8AC3E}">
        <p14:creationId xmlns:p14="http://schemas.microsoft.com/office/powerpoint/2010/main" val="74268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3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1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867751" y="4518870"/>
            <a:ext cx="8003365" cy="45382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483712" y="3314539"/>
            <a:ext cx="8149654" cy="143712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016277" y="2042067"/>
            <a:ext cx="8389538" cy="52806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879336" y="0"/>
            <a:ext cx="8498313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86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62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2174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48030" y="2861987"/>
            <a:ext cx="7915138" cy="7910092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3847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58" r:id="rId2"/>
    <p:sldLayoutId id="2147483959" r:id="rId3"/>
    <p:sldLayoutId id="2147483960" r:id="rId4"/>
    <p:sldLayoutId id="2147483953" r:id="rId5"/>
    <p:sldLayoutId id="2147483954" r:id="rId6"/>
    <p:sldLayoutId id="2147483955" r:id="rId7"/>
    <p:sldLayoutId id="2147483956" r:id="rId8"/>
    <p:sldLayoutId id="2147483962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o.com/features/articles/2017/8/24/15-mindblowing-stats-about-artificial-intelligence-dmexco.html#gs.E33xZ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images/understanding-machine-learning-infographic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techadvisor.com/articles/machine-learning-amp-ai/the-impact-of-artificial-intelligence-on-social-medi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cjournal.info/2012/08/07/cybersecurity-bills-threaten-freed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8275289" y="2788350"/>
            <a:ext cx="7871676" cy="78716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5991" y="4965174"/>
            <a:ext cx="6905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x-none" sz="6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How to Harness AI for Smarter Social Media and Content Marketing</a:t>
            </a:r>
            <a:endParaRPr lang="x-none" altLang="x-none" sz="60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4096" y="2252550"/>
            <a:ext cx="8854062" cy="885406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30678AA-44F7-4015-8C49-A08212A283C2}"/>
              </a:ext>
            </a:extLst>
          </p:cNvPr>
          <p:cNvSpPr/>
          <p:nvPr/>
        </p:nvSpPr>
        <p:spPr>
          <a:xfrm>
            <a:off x="16854089" y="9489512"/>
            <a:ext cx="6035081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A1A879-48B8-4C05-BDBE-74FD5E93ABF4}"/>
              </a:ext>
            </a:extLst>
          </p:cNvPr>
          <p:cNvSpPr/>
          <p:nvPr/>
        </p:nvSpPr>
        <p:spPr>
          <a:xfrm>
            <a:off x="16638148" y="9299012"/>
            <a:ext cx="6438900" cy="40195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46B586-43A0-4484-A888-D6E97FBFAE86}"/>
              </a:ext>
            </a:extLst>
          </p:cNvPr>
          <p:cNvSpPr/>
          <p:nvPr/>
        </p:nvSpPr>
        <p:spPr>
          <a:xfrm>
            <a:off x="9087465" y="9505950"/>
            <a:ext cx="6035081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554247-3800-4C95-AC06-751DAF6F3DCF}"/>
              </a:ext>
            </a:extLst>
          </p:cNvPr>
          <p:cNvSpPr/>
          <p:nvPr/>
        </p:nvSpPr>
        <p:spPr>
          <a:xfrm>
            <a:off x="8871524" y="9315450"/>
            <a:ext cx="6438900" cy="40195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0D67C-9452-4F02-B98F-B93A9EE00785}"/>
              </a:ext>
            </a:extLst>
          </p:cNvPr>
          <p:cNvSpPr/>
          <p:nvPr/>
        </p:nvSpPr>
        <p:spPr>
          <a:xfrm>
            <a:off x="1320841" y="9505950"/>
            <a:ext cx="6035081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85159" y="2254026"/>
            <a:ext cx="11162728" cy="6425804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oboto Ligh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080530" y="11117742"/>
            <a:ext cx="5608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Understanding your audience and driving content is a great way to use AI.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09182" y="9963116"/>
            <a:ext cx="3124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Drive Content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9134" y="11118099"/>
            <a:ext cx="5598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Understand not only what your audience is looking for but what they are looking at.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09913" y="9876340"/>
            <a:ext cx="4256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Audience Targeting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53625" y="11117742"/>
            <a:ext cx="5874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Improve the user experience by using AI to demonstrating that you’re paying attention.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41176" y="9967905"/>
            <a:ext cx="572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Revolutionize Experience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b="11568"/>
          <a:stretch/>
        </p:blipFill>
        <p:spPr>
          <a:xfrm>
            <a:off x="7994012" y="2668176"/>
            <a:ext cx="8389538" cy="5436726"/>
          </a:xfr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CE3054E-A329-4393-BA26-332E2500346F}"/>
              </a:ext>
            </a:extLst>
          </p:cNvPr>
          <p:cNvSpPr txBox="1"/>
          <p:nvPr/>
        </p:nvSpPr>
        <p:spPr>
          <a:xfrm>
            <a:off x="1920511" y="603612"/>
            <a:ext cx="2036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Instant Ways to See AI Grow Digital Marketing Efforts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A87A63-A3E4-4130-BCEE-1E3DEDA578D0}"/>
              </a:ext>
            </a:extLst>
          </p:cNvPr>
          <p:cNvSpPr/>
          <p:nvPr/>
        </p:nvSpPr>
        <p:spPr>
          <a:xfrm>
            <a:off x="1104900" y="9315450"/>
            <a:ext cx="6438900" cy="40195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80663" y="8889145"/>
            <a:ext cx="10451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“Business leaders said they believe AI is going to be fundamental in the future. In fact, 72% termed it a “business advantage.” via </a:t>
            </a:r>
            <a:r>
              <a:rPr lang="en-US" sz="300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hlinkClick r:id="rId3"/>
              </a:rPr>
              <a:t>CMO.com</a:t>
            </a:r>
            <a:endParaRPr lang="en-US" sz="3000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927" y="7028041"/>
            <a:ext cx="1015181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Amazing Statistics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262119" y="3885747"/>
            <a:ext cx="3873862" cy="1908031"/>
            <a:chOff x="10048118" y="1964813"/>
            <a:chExt cx="4313354" cy="2124498"/>
          </a:xfrm>
          <a:solidFill>
            <a:schemeClr val="bg1">
              <a:lumMod val="95000"/>
            </a:schemeClr>
          </a:solidFill>
        </p:grpSpPr>
        <p:sp>
          <p:nvSpPr>
            <p:cNvPr id="13" name="Freeform 1025"/>
            <p:cNvSpPr>
              <a:spLocks/>
            </p:cNvSpPr>
            <p:nvPr/>
          </p:nvSpPr>
          <p:spPr bwMode="auto">
            <a:xfrm>
              <a:off x="13681008" y="2847729"/>
              <a:ext cx="680464" cy="1031944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4" name="Freeform 1026"/>
            <p:cNvSpPr>
              <a:spLocks/>
            </p:cNvSpPr>
            <p:nvPr/>
          </p:nvSpPr>
          <p:spPr bwMode="auto">
            <a:xfrm>
              <a:off x="13298599" y="2926460"/>
              <a:ext cx="421775" cy="947590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5" name="Freeform 1027"/>
            <p:cNvSpPr>
              <a:spLocks/>
            </p:cNvSpPr>
            <p:nvPr/>
          </p:nvSpPr>
          <p:spPr bwMode="auto">
            <a:xfrm>
              <a:off x="13318282" y="2839292"/>
              <a:ext cx="1026320" cy="118098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6" name="Freeform 1028"/>
            <p:cNvSpPr>
              <a:spLocks/>
            </p:cNvSpPr>
            <p:nvPr/>
          </p:nvSpPr>
          <p:spPr bwMode="auto">
            <a:xfrm>
              <a:off x="13247985" y="1984495"/>
              <a:ext cx="92791" cy="950400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7" name="Freeform 1029"/>
            <p:cNvSpPr>
              <a:spLocks/>
            </p:cNvSpPr>
            <p:nvPr/>
          </p:nvSpPr>
          <p:spPr bwMode="auto">
            <a:xfrm>
              <a:off x="13256422" y="1967623"/>
              <a:ext cx="1102239" cy="911035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8" name="Rectangle 1030"/>
            <p:cNvSpPr>
              <a:spLocks noChangeArrowheads="1"/>
            </p:cNvSpPr>
            <p:nvPr/>
          </p:nvSpPr>
          <p:spPr bwMode="auto">
            <a:xfrm>
              <a:off x="12134499" y="1964813"/>
              <a:ext cx="1135981" cy="421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19" name="Freeform 1031"/>
            <p:cNvSpPr>
              <a:spLocks/>
            </p:cNvSpPr>
            <p:nvPr/>
          </p:nvSpPr>
          <p:spPr bwMode="auto">
            <a:xfrm>
              <a:off x="12123250" y="1967623"/>
              <a:ext cx="1158476" cy="660783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0" name="Freeform 1032"/>
            <p:cNvSpPr>
              <a:spLocks/>
            </p:cNvSpPr>
            <p:nvPr/>
          </p:nvSpPr>
          <p:spPr bwMode="auto">
            <a:xfrm>
              <a:off x="11167227" y="2586227"/>
              <a:ext cx="972895" cy="292431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1" name="Freeform 1033"/>
            <p:cNvSpPr>
              <a:spLocks/>
            </p:cNvSpPr>
            <p:nvPr/>
          </p:nvSpPr>
          <p:spPr bwMode="auto">
            <a:xfrm>
              <a:off x="10343362" y="1964813"/>
              <a:ext cx="1793950" cy="354291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2" name="Rectangle 1034"/>
            <p:cNvSpPr>
              <a:spLocks noChangeArrowheads="1"/>
            </p:cNvSpPr>
            <p:nvPr/>
          </p:nvSpPr>
          <p:spPr bwMode="auto">
            <a:xfrm>
              <a:off x="12112003" y="1987307"/>
              <a:ext cx="44989" cy="621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3" name="Freeform 1035"/>
            <p:cNvSpPr>
              <a:spLocks/>
            </p:cNvSpPr>
            <p:nvPr/>
          </p:nvSpPr>
          <p:spPr bwMode="auto">
            <a:xfrm>
              <a:off x="10334925" y="2279738"/>
              <a:ext cx="851987" cy="596109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4" name="Freeform 1036"/>
            <p:cNvSpPr>
              <a:spLocks/>
            </p:cNvSpPr>
            <p:nvPr/>
          </p:nvSpPr>
          <p:spPr bwMode="auto">
            <a:xfrm>
              <a:off x="10059365" y="2839292"/>
              <a:ext cx="1124734" cy="624227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5" name="Freeform 1037"/>
            <p:cNvSpPr>
              <a:spLocks/>
            </p:cNvSpPr>
            <p:nvPr/>
          </p:nvSpPr>
          <p:spPr bwMode="auto">
            <a:xfrm>
              <a:off x="10048118" y="2290984"/>
              <a:ext cx="320549" cy="1158477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6" name="Freeform 1038"/>
            <p:cNvSpPr>
              <a:spLocks/>
            </p:cNvSpPr>
            <p:nvPr/>
          </p:nvSpPr>
          <p:spPr bwMode="auto">
            <a:xfrm>
              <a:off x="12128875" y="2589040"/>
              <a:ext cx="1195030" cy="368352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7" name="Freeform 1039"/>
            <p:cNvSpPr>
              <a:spLocks/>
            </p:cNvSpPr>
            <p:nvPr/>
          </p:nvSpPr>
          <p:spPr bwMode="auto">
            <a:xfrm>
              <a:off x="12840270" y="3883178"/>
              <a:ext cx="866046" cy="206133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8" name="Freeform 1040"/>
            <p:cNvSpPr>
              <a:spLocks/>
            </p:cNvSpPr>
            <p:nvPr/>
          </p:nvSpPr>
          <p:spPr bwMode="auto">
            <a:xfrm>
              <a:off x="12530969" y="2918023"/>
              <a:ext cx="801373" cy="669218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29" name="Rectangle 1041"/>
            <p:cNvSpPr>
              <a:spLocks noChangeArrowheads="1"/>
            </p:cNvSpPr>
            <p:nvPr/>
          </p:nvSpPr>
          <p:spPr bwMode="auto">
            <a:xfrm>
              <a:off x="12112003" y="2608723"/>
              <a:ext cx="50906" cy="8355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30" name="Freeform 1042"/>
            <p:cNvSpPr>
              <a:spLocks/>
            </p:cNvSpPr>
            <p:nvPr/>
          </p:nvSpPr>
          <p:spPr bwMode="auto">
            <a:xfrm>
              <a:off x="11155979" y="2844918"/>
              <a:ext cx="539873" cy="69967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31" name="Freeform 1043"/>
            <p:cNvSpPr>
              <a:spLocks/>
            </p:cNvSpPr>
            <p:nvPr/>
          </p:nvSpPr>
          <p:spPr bwMode="auto">
            <a:xfrm>
              <a:off x="10064988" y="3421343"/>
              <a:ext cx="1459344" cy="371114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209087" y="3827238"/>
            <a:ext cx="3982452" cy="1861171"/>
            <a:chOff x="9989069" y="1874834"/>
            <a:chExt cx="4434264" cy="2072322"/>
          </a:xfrm>
          <a:solidFill>
            <a:schemeClr val="bg1"/>
          </a:solidFill>
        </p:grpSpPr>
        <p:sp>
          <p:nvSpPr>
            <p:cNvPr id="43" name="Oval 1044"/>
            <p:cNvSpPr>
              <a:spLocks noChangeArrowheads="1"/>
            </p:cNvSpPr>
            <p:nvPr/>
          </p:nvSpPr>
          <p:spPr bwMode="auto">
            <a:xfrm>
              <a:off x="12033273" y="2490624"/>
              <a:ext cx="196828" cy="1968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4" name="Oval 1045"/>
            <p:cNvSpPr>
              <a:spLocks noChangeArrowheads="1"/>
            </p:cNvSpPr>
            <p:nvPr/>
          </p:nvSpPr>
          <p:spPr bwMode="auto">
            <a:xfrm>
              <a:off x="13211433" y="2828044"/>
              <a:ext cx="219324" cy="21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5" name="Oval 1046"/>
            <p:cNvSpPr>
              <a:spLocks noChangeArrowheads="1"/>
            </p:cNvSpPr>
            <p:nvPr/>
          </p:nvSpPr>
          <p:spPr bwMode="auto">
            <a:xfrm>
              <a:off x="13163631" y="1874834"/>
              <a:ext cx="219324" cy="219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6" name="Oval 1047"/>
            <p:cNvSpPr>
              <a:spLocks noChangeArrowheads="1"/>
            </p:cNvSpPr>
            <p:nvPr/>
          </p:nvSpPr>
          <p:spPr bwMode="auto">
            <a:xfrm>
              <a:off x="14263058" y="2780244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7" name="Oval 1048"/>
            <p:cNvSpPr>
              <a:spLocks noChangeArrowheads="1"/>
            </p:cNvSpPr>
            <p:nvPr/>
          </p:nvSpPr>
          <p:spPr bwMode="auto">
            <a:xfrm>
              <a:off x="11091308" y="2777432"/>
              <a:ext cx="160275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8" name="Oval 1049"/>
            <p:cNvSpPr>
              <a:spLocks noChangeArrowheads="1"/>
            </p:cNvSpPr>
            <p:nvPr/>
          </p:nvSpPr>
          <p:spPr bwMode="auto">
            <a:xfrm>
              <a:off x="12038896" y="1891704"/>
              <a:ext cx="185582" cy="185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49" name="Oval 1050"/>
            <p:cNvSpPr>
              <a:spLocks noChangeArrowheads="1"/>
            </p:cNvSpPr>
            <p:nvPr/>
          </p:nvSpPr>
          <p:spPr bwMode="auto">
            <a:xfrm>
              <a:off x="9989069" y="3348235"/>
              <a:ext cx="160275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50" name="Oval 1051"/>
            <p:cNvSpPr>
              <a:spLocks noChangeArrowheads="1"/>
            </p:cNvSpPr>
            <p:nvPr/>
          </p:nvSpPr>
          <p:spPr bwMode="auto">
            <a:xfrm>
              <a:off x="13621961" y="3786881"/>
              <a:ext cx="154651" cy="160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  <p:sp>
          <p:nvSpPr>
            <p:cNvPr id="51" name="Oval 1052"/>
            <p:cNvSpPr>
              <a:spLocks noChangeArrowheads="1"/>
            </p:cNvSpPr>
            <p:nvPr/>
          </p:nvSpPr>
          <p:spPr bwMode="auto">
            <a:xfrm>
              <a:off x="10267440" y="2217877"/>
              <a:ext cx="157463" cy="15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Roboto Regular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24304" y="3203173"/>
            <a:ext cx="17552019" cy="7649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053"/>
          <p:cNvSpPr>
            <a:spLocks/>
          </p:cNvSpPr>
          <p:nvPr/>
        </p:nvSpPr>
        <p:spPr bwMode="auto">
          <a:xfrm>
            <a:off x="11469228" y="5196789"/>
            <a:ext cx="1300548" cy="1596013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4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885"/>
            <a:ext cx="24377650" cy="16251767"/>
          </a:xfrm>
        </p:spPr>
      </p:pic>
      <p:sp>
        <p:nvSpPr>
          <p:cNvPr id="8" name="Rectangle 7"/>
          <p:cNvSpPr/>
          <p:nvPr/>
        </p:nvSpPr>
        <p:spPr>
          <a:xfrm>
            <a:off x="2617787" y="3048000"/>
            <a:ext cx="19142076" cy="762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50292" y="4349621"/>
            <a:ext cx="94770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APPLICATIONS OF ARTIFICIAL INTELLIGENCE IN DIGITAL MARKETING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D7D99-8784-4AFE-8C32-9537F5366363}"/>
              </a:ext>
            </a:extLst>
          </p:cNvPr>
          <p:cNvSpPr txBox="1"/>
          <p:nvPr/>
        </p:nvSpPr>
        <p:spPr>
          <a:xfrm>
            <a:off x="5330824" y="13716000"/>
            <a:ext cx="137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uturism.com/images/understanding-machine-learning-infographic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79827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644438" y="4612375"/>
            <a:ext cx="7088800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Thanks!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03980" y="6257989"/>
            <a:ext cx="5658921" cy="103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422691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221" y="6754163"/>
            <a:ext cx="7727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#1 Influencer by </a:t>
            </a:r>
            <a:r>
              <a:rPr lang="en-US" sz="4000" dirty="0" err="1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Onalytica</a:t>
            </a:r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 in AI,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35512" y="3865595"/>
            <a:ext cx="3555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Hello!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55013" y="5061867"/>
            <a:ext cx="55272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Mike Tamir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53" y="2861987"/>
            <a:ext cx="7910092" cy="79100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78029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764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7494" y="7666803"/>
            <a:ext cx="1234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More importantly…why should I care?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6460" y="2957822"/>
            <a:ext cx="1750408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What is </a:t>
            </a:r>
          </a:p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Artificial Intelligence?</a:t>
            </a:r>
          </a:p>
        </p:txBody>
      </p:sp>
    </p:spTree>
    <p:extLst>
      <p:ext uri="{BB962C8B-B14F-4D97-AF65-F5344CB8AC3E}">
        <p14:creationId xmlns:p14="http://schemas.microsoft.com/office/powerpoint/2010/main" val="790047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890878" y="5778412"/>
            <a:ext cx="145958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“The use of AI is becoming increasingly more common in business. Social media is no different.”</a:t>
            </a:r>
          </a:p>
          <a:p>
            <a:pPr algn="ctr"/>
            <a:r>
              <a:rPr lang="en-US" sz="4000" i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hlinkClick r:id="rId3"/>
              </a:rPr>
              <a:t>- Olga </a:t>
            </a:r>
            <a:r>
              <a:rPr lang="en-US" sz="4000" i="1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hlinkClick r:id="rId3"/>
              </a:rPr>
              <a:t>Egorsheva</a:t>
            </a:r>
            <a:r>
              <a:rPr lang="en-US" sz="4000" i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hlinkClick r:id="rId3"/>
              </a:rPr>
              <a:t>, Co-Founder and CEO, Lobster</a:t>
            </a:r>
            <a:endParaRPr lang="en-US" sz="4000" i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1174" y="535258"/>
            <a:ext cx="34122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“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0237" y="4444080"/>
            <a:ext cx="15321775" cy="6177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764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7494" y="7666803"/>
            <a:ext cx="12342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Digital Marketing can catch up by implementing uses of AI throughout their campaigns and marketing strategies.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144" y="5087726"/>
            <a:ext cx="122559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AI is Advancing</a:t>
            </a:r>
          </a:p>
        </p:txBody>
      </p:sp>
    </p:spTree>
    <p:extLst>
      <p:ext uri="{BB962C8B-B14F-4D97-AF65-F5344CB8AC3E}">
        <p14:creationId xmlns:p14="http://schemas.microsoft.com/office/powerpoint/2010/main" val="35461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51937" y="5457616"/>
            <a:ext cx="102217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of Businesses </a:t>
            </a:r>
          </a:p>
          <a:p>
            <a:r>
              <a:rPr lang="en-US" sz="8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have Implemented AI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7787" y="3048000"/>
            <a:ext cx="19142076" cy="7620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546"/>
          <p:cNvSpPr/>
          <p:nvPr/>
        </p:nvSpPr>
        <p:spPr>
          <a:xfrm>
            <a:off x="5200650" y="5223323"/>
            <a:ext cx="4114211" cy="326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430D7-47D0-4FF8-BA81-956EE48ECA15}"/>
              </a:ext>
            </a:extLst>
          </p:cNvPr>
          <p:cNvSpPr/>
          <p:nvPr/>
        </p:nvSpPr>
        <p:spPr>
          <a:xfrm>
            <a:off x="4705624" y="5534560"/>
            <a:ext cx="51042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15012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2196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483033" y="1952005"/>
            <a:ext cx="547528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Three Main Areas </a:t>
            </a:r>
          </a:p>
          <a:p>
            <a:pPr algn="ctr"/>
            <a:r>
              <a:rPr lang="en-US" sz="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of Digital Marketing</a:t>
            </a:r>
          </a:p>
          <a:p>
            <a:pPr algn="ctr"/>
            <a:r>
              <a:rPr lang="en-US" sz="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Impacted by 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6246" y="8283914"/>
            <a:ext cx="3142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Content Curation</a:t>
            </a:r>
          </a:p>
        </p:txBody>
      </p:sp>
      <p:sp>
        <p:nvSpPr>
          <p:cNvPr id="9" name="Shape 2540"/>
          <p:cNvSpPr/>
          <p:nvPr/>
        </p:nvSpPr>
        <p:spPr>
          <a:xfrm>
            <a:off x="4082562" y="824701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6246" y="6365902"/>
            <a:ext cx="3163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Social Media Bots</a:t>
            </a:r>
          </a:p>
        </p:txBody>
      </p:sp>
      <p:sp>
        <p:nvSpPr>
          <p:cNvPr id="11" name="Shape 2540"/>
          <p:cNvSpPr/>
          <p:nvPr/>
        </p:nvSpPr>
        <p:spPr>
          <a:xfrm>
            <a:off x="4082562" y="6329007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6246" y="7324908"/>
            <a:ext cx="2848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Advertisements</a:t>
            </a:r>
          </a:p>
        </p:txBody>
      </p:sp>
      <p:sp>
        <p:nvSpPr>
          <p:cNvPr id="13" name="Shape 2540"/>
          <p:cNvSpPr/>
          <p:nvPr/>
        </p:nvSpPr>
        <p:spPr>
          <a:xfrm>
            <a:off x="4082562" y="7288013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" name="Hexagon 4"/>
          <p:cNvSpPr/>
          <p:nvPr/>
        </p:nvSpPr>
        <p:spPr>
          <a:xfrm rot="16200000">
            <a:off x="15777898" y="4698226"/>
            <a:ext cx="5010676" cy="4319548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513343" y="5176932"/>
            <a:ext cx="3539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DB5CB-866F-4B75-88E8-4E422621EA92}"/>
              </a:ext>
            </a:extLst>
          </p:cNvPr>
          <p:cNvSpPr txBox="1"/>
          <p:nvPr/>
        </p:nvSpPr>
        <p:spPr>
          <a:xfrm>
            <a:off x="1543899" y="10946380"/>
            <a:ext cx="935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are MORE areas, but for the purpose of this conversation, we’re trying to reign it in a little bit to be manageable.</a:t>
            </a:r>
          </a:p>
        </p:txBody>
      </p:sp>
    </p:spTree>
    <p:extLst>
      <p:ext uri="{BB962C8B-B14F-4D97-AF65-F5344CB8AC3E}">
        <p14:creationId xmlns:p14="http://schemas.microsoft.com/office/powerpoint/2010/main" val="1921645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3417858" y="4063568"/>
            <a:ext cx="947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How does AI make marketing efforts smarter?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220"/>
          <a:stretch/>
        </p:blipFill>
        <p:spPr>
          <a:xfrm>
            <a:off x="0" y="-39718"/>
            <a:ext cx="12615008" cy="13755718"/>
          </a:xfrm>
        </p:spPr>
      </p:pic>
      <p:sp>
        <p:nvSpPr>
          <p:cNvPr id="8" name="TextBox 7"/>
          <p:cNvSpPr txBox="1"/>
          <p:nvPr/>
        </p:nvSpPr>
        <p:spPr>
          <a:xfrm>
            <a:off x="13417859" y="8395306"/>
            <a:ext cx="8616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Marketing AI advances are becoming an integral part of digital strategies and will only increase over the next few decades.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7AB2-3E3D-4CF1-B08F-AD69E2C6F2D5}"/>
              </a:ext>
            </a:extLst>
          </p:cNvPr>
          <p:cNvSpPr txBox="1"/>
          <p:nvPr/>
        </p:nvSpPr>
        <p:spPr>
          <a:xfrm>
            <a:off x="0" y="11439525"/>
            <a:ext cx="1221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cjournal.info/2012/08/07/cybersecurity-bills-threaten-freed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084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D23FC2-B8CA-4A4A-8EEF-875984D8D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469" y="0"/>
            <a:ext cx="10594181" cy="13716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6C7988-4B28-43C0-917B-E247157AB2AB}"/>
              </a:ext>
            </a:extLst>
          </p:cNvPr>
          <p:cNvGrpSpPr/>
          <p:nvPr/>
        </p:nvGrpSpPr>
        <p:grpSpPr>
          <a:xfrm>
            <a:off x="3794442" y="11033480"/>
            <a:ext cx="6257886" cy="1701905"/>
            <a:chOff x="2675615" y="11296652"/>
            <a:chExt cx="6257886" cy="1701905"/>
          </a:xfrm>
        </p:grpSpPr>
        <p:sp>
          <p:nvSpPr>
            <p:cNvPr id="18" name="Chevron 17"/>
            <p:cNvSpPr/>
            <p:nvPr/>
          </p:nvSpPr>
          <p:spPr>
            <a:xfrm rot="16200000">
              <a:off x="4649408" y="9322859"/>
              <a:ext cx="1701905" cy="564949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301752"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4675" y="11545704"/>
              <a:ext cx="4067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Voice 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Search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F10E5B-6D13-42BB-A709-5C0FC87CDA85}"/>
                </a:ext>
              </a:extLst>
            </p:cNvPr>
            <p:cNvSpPr/>
            <p:nvPr/>
          </p:nvSpPr>
          <p:spPr>
            <a:xfrm>
              <a:off x="7679780" y="11585381"/>
              <a:ext cx="1120977" cy="11209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1D062-FDCB-451A-8741-EED128480291}"/>
                </a:ext>
              </a:extLst>
            </p:cNvPr>
            <p:cNvSpPr txBox="1"/>
            <p:nvPr/>
          </p:nvSpPr>
          <p:spPr>
            <a:xfrm>
              <a:off x="7822645" y="11885995"/>
              <a:ext cx="1110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21%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EBCF4-FE3C-4659-9C44-C03CCA506425}"/>
              </a:ext>
            </a:extLst>
          </p:cNvPr>
          <p:cNvGrpSpPr/>
          <p:nvPr/>
        </p:nvGrpSpPr>
        <p:grpSpPr>
          <a:xfrm>
            <a:off x="3791427" y="7916555"/>
            <a:ext cx="6207936" cy="1701905"/>
            <a:chOff x="2675615" y="8583546"/>
            <a:chExt cx="6207936" cy="1701905"/>
          </a:xfrm>
        </p:grpSpPr>
        <p:sp>
          <p:nvSpPr>
            <p:cNvPr id="20" name="TextBox 19"/>
            <p:cNvSpPr txBox="1"/>
            <p:nvPr/>
          </p:nvSpPr>
          <p:spPr>
            <a:xfrm>
              <a:off x="2967373" y="8844587"/>
              <a:ext cx="4067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Artificial 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Intelligence</a:t>
              </a:r>
            </a:p>
          </p:txBody>
        </p:sp>
        <p:sp>
          <p:nvSpPr>
            <p:cNvPr id="23" name="Chevron 17">
              <a:extLst>
                <a:ext uri="{FF2B5EF4-FFF2-40B4-BE49-F238E27FC236}">
                  <a16:creationId xmlns:a16="http://schemas.microsoft.com/office/drawing/2014/main" id="{C9EA550B-52E1-456D-B4FB-A45F1A69F11C}"/>
                </a:ext>
              </a:extLst>
            </p:cNvPr>
            <p:cNvSpPr/>
            <p:nvPr/>
          </p:nvSpPr>
          <p:spPr>
            <a:xfrm rot="16200000">
              <a:off x="4649408" y="6609753"/>
              <a:ext cx="1701905" cy="564949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301752"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50F1D8-A790-455E-857A-CFA9EA6F836D}"/>
                </a:ext>
              </a:extLst>
            </p:cNvPr>
            <p:cNvSpPr/>
            <p:nvPr/>
          </p:nvSpPr>
          <p:spPr>
            <a:xfrm>
              <a:off x="7636804" y="8884264"/>
              <a:ext cx="1120977" cy="11209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AD263-C445-4A17-921A-9449C2E2A098}"/>
                </a:ext>
              </a:extLst>
            </p:cNvPr>
            <p:cNvSpPr txBox="1"/>
            <p:nvPr/>
          </p:nvSpPr>
          <p:spPr>
            <a:xfrm>
              <a:off x="7772695" y="9172888"/>
              <a:ext cx="1110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26%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36DC29-2566-4291-AE2B-1AD415A15F7C}"/>
              </a:ext>
            </a:extLst>
          </p:cNvPr>
          <p:cNvGrpSpPr/>
          <p:nvPr/>
        </p:nvGrpSpPr>
        <p:grpSpPr>
          <a:xfrm>
            <a:off x="3794443" y="4799630"/>
            <a:ext cx="6204920" cy="1701905"/>
            <a:chOff x="2675615" y="5822350"/>
            <a:chExt cx="6204920" cy="1701905"/>
          </a:xfrm>
        </p:grpSpPr>
        <p:sp>
          <p:nvSpPr>
            <p:cNvPr id="22" name="TextBox 21"/>
            <p:cNvSpPr txBox="1"/>
            <p:nvPr/>
          </p:nvSpPr>
          <p:spPr>
            <a:xfrm>
              <a:off x="2972381" y="6056292"/>
              <a:ext cx="4062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Consumer 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Raleway" charset="0"/>
                  <a:ea typeface="Raleway" charset="0"/>
                  <a:cs typeface="Raleway" charset="0"/>
                </a:rPr>
                <a:t>Personalization</a:t>
              </a:r>
            </a:p>
          </p:txBody>
        </p:sp>
        <p:sp>
          <p:nvSpPr>
            <p:cNvPr id="24" name="Chevron 17">
              <a:extLst>
                <a:ext uri="{FF2B5EF4-FFF2-40B4-BE49-F238E27FC236}">
                  <a16:creationId xmlns:a16="http://schemas.microsoft.com/office/drawing/2014/main" id="{A74E7376-6008-4B5E-8066-9FF3AF1407CD}"/>
                </a:ext>
              </a:extLst>
            </p:cNvPr>
            <p:cNvSpPr/>
            <p:nvPr/>
          </p:nvSpPr>
          <p:spPr>
            <a:xfrm rot="16200000">
              <a:off x="4649408" y="3848557"/>
              <a:ext cx="1701905" cy="564949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301752"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E0CEEA-377A-4761-92C4-D2214A807AC2}"/>
                </a:ext>
              </a:extLst>
            </p:cNvPr>
            <p:cNvSpPr/>
            <p:nvPr/>
          </p:nvSpPr>
          <p:spPr>
            <a:xfrm>
              <a:off x="7636804" y="6135643"/>
              <a:ext cx="1120977" cy="11209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D5A228-D6EF-4C86-B95A-1E19A3316244}"/>
                </a:ext>
              </a:extLst>
            </p:cNvPr>
            <p:cNvSpPr txBox="1"/>
            <p:nvPr/>
          </p:nvSpPr>
          <p:spPr>
            <a:xfrm>
              <a:off x="7769679" y="6432662"/>
              <a:ext cx="1110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29%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CF4FED-1C2B-4EDB-806B-AD6667A5893A}"/>
              </a:ext>
            </a:extLst>
          </p:cNvPr>
          <p:cNvSpPr txBox="1"/>
          <p:nvPr/>
        </p:nvSpPr>
        <p:spPr>
          <a:xfrm>
            <a:off x="0" y="488291"/>
            <a:ext cx="137834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Future </a:t>
            </a:r>
          </a:p>
          <a:p>
            <a:pPr algn="ctr"/>
            <a:r>
              <a:rPr lang="en-US" sz="8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Marketing Trend </a:t>
            </a:r>
          </a:p>
          <a:p>
            <a:pPr algn="ctr"/>
            <a:r>
              <a:rPr lang="en-US" sz="8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8645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Elevation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E2E35"/>
      </a:accent1>
      <a:accent2>
        <a:srgbClr val="2FC0D6"/>
      </a:accent2>
      <a:accent3>
        <a:srgbClr val="9F9EA2"/>
      </a:accent3>
      <a:accent4>
        <a:srgbClr val="D7D5D4"/>
      </a:accent4>
      <a:accent5>
        <a:srgbClr val="2E2E35"/>
      </a:accent5>
      <a:accent6>
        <a:srgbClr val="9F9EA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28791</TotalTime>
  <Words>333</Words>
  <Application>Microsoft Office PowerPoint</Application>
  <PresentationFormat>Custom</PresentationFormat>
  <Paragraphs>55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 Light</vt:lpstr>
      <vt:lpstr>Gill Sans</vt:lpstr>
      <vt:lpstr>Lato Light</vt:lpstr>
      <vt:lpstr>Montserrat</vt:lpstr>
      <vt:lpstr>Montserrat Semi</vt:lpstr>
      <vt:lpstr>Poppins Medium</vt:lpstr>
      <vt:lpstr>Raleway</vt:lpstr>
      <vt:lpstr>Roboto</vt:lpstr>
      <vt:lpstr>Roboto Light</vt:lpstr>
      <vt:lpstr>Roboto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Tegan Silanskas</cp:lastModifiedBy>
  <cp:revision>5703</cp:revision>
  <dcterms:created xsi:type="dcterms:W3CDTF">2014-11-12T21:47:38Z</dcterms:created>
  <dcterms:modified xsi:type="dcterms:W3CDTF">2018-10-08T18:02:16Z</dcterms:modified>
  <cp:category/>
</cp:coreProperties>
</file>